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1" r:id="rId6"/>
    <p:sldId id="279" r:id="rId7"/>
    <p:sldId id="275" r:id="rId8"/>
    <p:sldId id="280" r:id="rId9"/>
    <p:sldId id="281" r:id="rId10"/>
    <p:sldId id="282" r:id="rId11"/>
    <p:sldId id="285" r:id="rId12"/>
    <p:sldId id="287" r:id="rId13"/>
    <p:sldId id="288" r:id="rId14"/>
    <p:sldId id="292" r:id="rId15"/>
    <p:sldId id="289" r:id="rId16"/>
    <p:sldId id="293" r:id="rId17"/>
    <p:sldId id="283" r:id="rId18"/>
    <p:sldId id="284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256"/>
            <p14:sldId id="271"/>
            <p14:sldId id="279"/>
            <p14:sldId id="275"/>
            <p14:sldId id="280"/>
            <p14:sldId id="281"/>
            <p14:sldId id="282"/>
            <p14:sldId id="285"/>
            <p14:sldId id="287"/>
            <p14:sldId id="288"/>
            <p14:sldId id="292"/>
            <p14:sldId id="289"/>
            <p14:sldId id="293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2F2F2"/>
    <a:srgbClr val="404040"/>
    <a:srgbClr val="D24726"/>
    <a:srgbClr val="FF9B45"/>
    <a:srgbClr val="DD462F"/>
    <a:srgbClr val="F8CFB6"/>
    <a:srgbClr val="F8CAB6"/>
    <a:srgbClr val="92392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971" autoAdjust="0"/>
  </p:normalViewPr>
  <p:slideViewPr>
    <p:cSldViewPr snapToGrid="0">
      <p:cViewPr varScale="1">
        <p:scale>
          <a:sx n="65" d="100"/>
          <a:sy n="65" d="100"/>
        </p:scale>
        <p:origin x="135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615A47-BAB8-40E2-A1ED-9E90A072AC00}" type="datetime1">
              <a:rPr lang="ko-KR" altLang="en-US" smtClean="0">
                <a:latin typeface="+mj-ea"/>
                <a:ea typeface="+mj-ea"/>
              </a:rPr>
              <a:t>2020-06-09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C06A2C1-A9EB-4898-A387-106DFED4BED0}" type="datetime1">
              <a:rPr lang="ko-KR" altLang="en-US" smtClean="0"/>
              <a:pPr/>
              <a:t>2020-06-09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F61EA0F-A667-4B49-8422-0062BC55E24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138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607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98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843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26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noProof="0" dirty="0" smtClean="0">
                <a:latin typeface="+mj-ea"/>
                <a:ea typeface="+mj-ea"/>
              </a:rPr>
              <a:t>이사를 간다는 것에는 취직</a:t>
            </a:r>
            <a:r>
              <a:rPr lang="en-US" altLang="ko-KR" noProof="0" dirty="0" smtClean="0">
                <a:latin typeface="+mj-ea"/>
                <a:ea typeface="+mj-ea"/>
              </a:rPr>
              <a:t>, </a:t>
            </a:r>
            <a:r>
              <a:rPr lang="ko-KR" altLang="en-US" noProof="0" dirty="0" smtClean="0">
                <a:latin typeface="+mj-ea"/>
                <a:ea typeface="+mj-ea"/>
              </a:rPr>
              <a:t>이직</a:t>
            </a:r>
            <a:r>
              <a:rPr lang="en-US" altLang="ko-KR" noProof="0" dirty="0" smtClean="0">
                <a:latin typeface="+mj-ea"/>
                <a:ea typeface="+mj-ea"/>
              </a:rPr>
              <a:t>, </a:t>
            </a:r>
            <a:r>
              <a:rPr lang="ko-KR" altLang="en-US" noProof="0" dirty="0" smtClean="0">
                <a:latin typeface="+mj-ea"/>
                <a:ea typeface="+mj-ea"/>
              </a:rPr>
              <a:t>학업</a:t>
            </a:r>
            <a:r>
              <a:rPr lang="en-US" altLang="ko-KR" noProof="0" dirty="0" smtClean="0">
                <a:latin typeface="+mj-ea"/>
                <a:ea typeface="+mj-ea"/>
              </a:rPr>
              <a:t>, </a:t>
            </a:r>
            <a:r>
              <a:rPr lang="ko-KR" altLang="en-US" noProof="0" dirty="0" smtClean="0">
                <a:latin typeface="+mj-ea"/>
                <a:ea typeface="+mj-ea"/>
              </a:rPr>
              <a:t>등 다양한 목적과 </a:t>
            </a:r>
            <a:r>
              <a:rPr lang="en-US" altLang="ko-KR" noProof="0" dirty="0" smtClean="0">
                <a:latin typeface="+mj-ea"/>
                <a:ea typeface="+mj-ea"/>
              </a:rPr>
              <a:t>1</a:t>
            </a:r>
            <a:r>
              <a:rPr lang="ko-KR" altLang="en-US" noProof="0" dirty="0" smtClean="0">
                <a:latin typeface="+mj-ea"/>
                <a:ea typeface="+mj-ea"/>
              </a:rPr>
              <a:t>인부터 대가족까지 다양한 </a:t>
            </a:r>
            <a:r>
              <a:rPr lang="ko-KR" altLang="en-US" noProof="0" dirty="0" err="1" smtClean="0">
                <a:latin typeface="+mj-ea"/>
                <a:ea typeface="+mj-ea"/>
              </a:rPr>
              <a:t>가정구성이</a:t>
            </a:r>
            <a:r>
              <a:rPr lang="ko-KR" altLang="en-US" noProof="0" dirty="0" smtClean="0">
                <a:latin typeface="+mj-ea"/>
                <a:ea typeface="+mj-ea"/>
              </a:rPr>
              <a:t> 존재한다</a:t>
            </a:r>
            <a:r>
              <a:rPr lang="en-US" altLang="ko-KR" noProof="0" dirty="0" smtClean="0">
                <a:latin typeface="+mj-ea"/>
                <a:ea typeface="+mj-ea"/>
              </a:rPr>
              <a:t>. </a:t>
            </a:r>
            <a:r>
              <a:rPr lang="ko-KR" altLang="en-US" noProof="0" dirty="0" smtClean="0">
                <a:latin typeface="+mj-ea"/>
                <a:ea typeface="+mj-ea"/>
              </a:rPr>
              <a:t>이에 따라 그들이 이동하는 새로운 터전에서 그들이 </a:t>
            </a:r>
            <a:r>
              <a:rPr lang="ko-KR" altLang="en-US" noProof="0" dirty="0" err="1" smtClean="0">
                <a:latin typeface="+mj-ea"/>
                <a:ea typeface="+mj-ea"/>
              </a:rPr>
              <a:t>필요로하는</a:t>
            </a:r>
            <a:r>
              <a:rPr lang="ko-KR" altLang="en-US" noProof="0" dirty="0" smtClean="0">
                <a:latin typeface="+mj-ea"/>
                <a:ea typeface="+mj-ea"/>
              </a:rPr>
              <a:t> 요소는 다양하다</a:t>
            </a:r>
            <a:r>
              <a:rPr lang="en-US" altLang="ko-KR" noProof="0" dirty="0" smtClean="0">
                <a:latin typeface="+mj-ea"/>
                <a:ea typeface="+mj-ea"/>
              </a:rPr>
              <a:t>. </a:t>
            </a:r>
            <a:r>
              <a:rPr lang="ko-KR" altLang="en-US" noProof="0" dirty="0" smtClean="0">
                <a:latin typeface="+mj-ea"/>
                <a:ea typeface="+mj-ea"/>
              </a:rPr>
              <a:t>흔히 역세권이라고 하는 지하철 등의 대중교통을 중요시하는 경우나 학교 혹은 직장이 가까운 곳 등 수많은 경우가 있으며 개중에는 목표로 하는 집 근처에 자신이 원하는 편의 및 엔터테인먼트 시설이 가까운 곳에 있길 바라는 경우도 있다</a:t>
            </a:r>
            <a:r>
              <a:rPr lang="en-US" altLang="ko-KR" noProof="0" dirty="0" smtClean="0">
                <a:latin typeface="+mj-ea"/>
                <a:ea typeface="+mj-ea"/>
              </a:rPr>
              <a:t>.</a:t>
            </a:r>
          </a:p>
          <a:p>
            <a:endParaRPr lang="en-US" altLang="ko-KR" noProof="0" dirty="0" smtClean="0">
              <a:latin typeface="+mj-ea"/>
              <a:ea typeface="+mj-ea"/>
            </a:endParaRPr>
          </a:p>
          <a:p>
            <a:r>
              <a:rPr lang="ko-KR" altLang="en-US" noProof="0" dirty="0" smtClean="0">
                <a:latin typeface="+mj-ea"/>
                <a:ea typeface="+mj-ea"/>
              </a:rPr>
              <a:t>다만 현존하는 부동산 정보 제공 애플리케이션의 경우</a:t>
            </a:r>
            <a:r>
              <a:rPr lang="en-US" altLang="ko-KR" noProof="0" dirty="0" smtClean="0">
                <a:latin typeface="+mj-ea"/>
                <a:ea typeface="+mj-ea"/>
              </a:rPr>
              <a:t>, </a:t>
            </a:r>
            <a:r>
              <a:rPr lang="ko-KR" altLang="en-US" noProof="0" dirty="0" smtClean="0">
                <a:latin typeface="+mj-ea"/>
                <a:ea typeface="+mj-ea"/>
              </a:rPr>
              <a:t>목표한 장소 근처의 편의시설 및 엔터테인먼트 시설 정보 제공이 다소 부족함을 인지하게 되었고</a:t>
            </a:r>
            <a:r>
              <a:rPr lang="en-US" altLang="ko-KR" noProof="0" dirty="0" smtClean="0">
                <a:latin typeface="+mj-ea"/>
                <a:ea typeface="+mj-ea"/>
              </a:rPr>
              <a:t>, </a:t>
            </a:r>
            <a:r>
              <a:rPr lang="ko-KR" altLang="en-US" noProof="0" dirty="0" smtClean="0">
                <a:latin typeface="+mj-ea"/>
                <a:ea typeface="+mj-ea"/>
              </a:rPr>
              <a:t>이에 대한 정보를 종합적으로 제공하는 서비스를 개발하는 것에 목표를 두게 되었다</a:t>
            </a:r>
            <a:r>
              <a:rPr lang="en-US" altLang="ko-KR" noProof="0" dirty="0" smtClean="0">
                <a:latin typeface="+mj-ea"/>
                <a:ea typeface="+mj-ea"/>
              </a:rPr>
              <a:t>.</a:t>
            </a:r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61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062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553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89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44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975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34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마스터 텍스트 스타일 편집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EBB724D-71E1-4DCA-86A7-3E42B461DE10}" type="datetime1">
              <a:rPr lang="ko-KR" altLang="en-US" smtClean="0"/>
              <a:t>2020-06-09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마스터 텍스트 스타일 편집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64DCE5A-71AA-4BD9-B96E-5BE2121D3AB0}" type="datetime1">
              <a:rPr lang="ko-KR" altLang="en-US" smtClean="0"/>
              <a:t>2020-06-09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02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574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465384" y="786255"/>
            <a:ext cx="10515600" cy="2387600"/>
          </a:xfrm>
        </p:spPr>
        <p:txBody>
          <a:bodyPr rtlCol="0" anchor="ctr" anchorCtr="0"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4000" i="1" dirty="0">
                <a:solidFill>
                  <a:srgbClr val="F2F2F2"/>
                </a:solidFill>
              </a:rPr>
              <a:t/>
            </a:r>
            <a:br>
              <a:rPr lang="en-US" altLang="ko-KR" sz="4000" i="1" dirty="0">
                <a:solidFill>
                  <a:srgbClr val="F2F2F2"/>
                </a:solidFill>
              </a:rPr>
            </a:br>
            <a:r>
              <a:rPr lang="ko-KR" altLang="en-US" sz="4800" b="1" i="1" dirty="0" err="1">
                <a:solidFill>
                  <a:srgbClr val="F2F2F2"/>
                </a:solidFill>
              </a:rPr>
              <a:t>프렌차이즈</a:t>
            </a:r>
            <a:r>
              <a:rPr lang="ko-KR" altLang="en-US" sz="4800" b="1" i="1" dirty="0">
                <a:solidFill>
                  <a:srgbClr val="F2F2F2"/>
                </a:solidFill>
              </a:rPr>
              <a:t> 검색 사이트 개발</a:t>
            </a:r>
            <a:endParaRPr lang="en-US" altLang="ko-KR" sz="4800" b="1" i="1" dirty="0">
              <a:solidFill>
                <a:srgbClr val="F2F2F2"/>
              </a:solidFill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978713" y="1411158"/>
            <a:ext cx="9582736" cy="1137793"/>
          </a:xfrm>
        </p:spPr>
        <p:txBody>
          <a:bodyPr rtlCol="0">
            <a:normAutofit/>
          </a:bodyPr>
          <a:lstStyle/>
          <a:p>
            <a:r>
              <a:rPr lang="ko-KR" altLang="en-US" sz="2400" i="1" u="sng" dirty="0" err="1" smtClean="0">
                <a:solidFill>
                  <a:srgbClr val="F5F5F5"/>
                </a:solidFill>
              </a:rPr>
              <a:t>크롤링</a:t>
            </a:r>
            <a:r>
              <a:rPr lang="ko-KR" altLang="en-US" sz="2400" i="1" dirty="0" smtClean="0">
                <a:solidFill>
                  <a:srgbClr val="F5F5F5"/>
                </a:solidFill>
              </a:rPr>
              <a:t> 기반의</a:t>
            </a:r>
            <a:endParaRPr lang="ko-KR" altLang="en-US" sz="2400" dirty="0">
              <a:solidFill>
                <a:srgbClr val="F5F5F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620" y="4716644"/>
            <a:ext cx="2450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5F5F5"/>
                </a:solidFill>
              </a:rPr>
              <a:t>151928 </a:t>
            </a:r>
            <a:r>
              <a:rPr lang="ko-KR" altLang="en-US" dirty="0" err="1" smtClean="0">
                <a:solidFill>
                  <a:srgbClr val="F5F5F5"/>
                </a:solidFill>
              </a:rPr>
              <a:t>김륜광</a:t>
            </a:r>
            <a:endParaRPr lang="en-US" altLang="ko-KR" dirty="0" smtClean="0">
              <a:solidFill>
                <a:srgbClr val="F5F5F5"/>
              </a:solidFill>
            </a:endParaRPr>
          </a:p>
          <a:p>
            <a:r>
              <a:rPr lang="en-US" altLang="ko-KR" dirty="0" smtClean="0">
                <a:solidFill>
                  <a:srgbClr val="F5F5F5"/>
                </a:solidFill>
              </a:rPr>
              <a:t>150011 </a:t>
            </a:r>
            <a:r>
              <a:rPr lang="ko-KR" altLang="en-US" dirty="0" smtClean="0">
                <a:solidFill>
                  <a:srgbClr val="F5F5F5"/>
                </a:solidFill>
              </a:rPr>
              <a:t>정현수</a:t>
            </a:r>
            <a:endParaRPr lang="en-US" altLang="ko-KR" dirty="0">
              <a:solidFill>
                <a:srgbClr val="F5F5F5"/>
              </a:solidFill>
            </a:endParaRPr>
          </a:p>
          <a:p>
            <a:r>
              <a:rPr lang="en-US" altLang="ko-KR" dirty="0" smtClean="0">
                <a:solidFill>
                  <a:srgbClr val="F5F5F5"/>
                </a:solidFill>
              </a:rPr>
              <a:t>152574 </a:t>
            </a:r>
            <a:r>
              <a:rPr lang="ko-KR" altLang="en-US" dirty="0" smtClean="0">
                <a:solidFill>
                  <a:srgbClr val="F5F5F5"/>
                </a:solidFill>
              </a:rPr>
              <a:t>홍준표</a:t>
            </a:r>
            <a:endParaRPr lang="en-US" altLang="ko-KR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 </a:t>
            </a:r>
            <a:r>
              <a:rPr lang="en-US" altLang="ko-KR" dirty="0" smtClean="0"/>
              <a:t>–Front-End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half" idx="4294967295"/>
          </p:nvPr>
        </p:nvSpPr>
        <p:spPr>
          <a:xfrm>
            <a:off x="521207" y="5669188"/>
            <a:ext cx="5431394" cy="342172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algn="ctr">
              <a:spcAft>
                <a:spcPts val="600"/>
              </a:spcAft>
            </a:pP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완성품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91990" y="1405946"/>
            <a:ext cx="612766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 </a:t>
            </a: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프로토타입때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피드백 받았던 부분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3.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어떻게 사용하는지 알려줬으면 좋겠다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 </a:t>
            </a:r>
            <a:r>
              <a:rPr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기본설명탭을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추가하여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사용자가 쉽게 접근할 수 있도록 조치함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84" t="12448" r="51396" b="4665"/>
          <a:stretch/>
        </p:blipFill>
        <p:spPr>
          <a:xfrm>
            <a:off x="394950" y="1405946"/>
            <a:ext cx="5854535" cy="426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 </a:t>
            </a:r>
            <a:r>
              <a:rPr lang="en-US" altLang="ko-KR" dirty="0" smtClean="0"/>
              <a:t>–</a:t>
            </a:r>
            <a:r>
              <a:rPr lang="en-US" altLang="ko-KR" dirty="0" err="1"/>
              <a:t>F</a:t>
            </a:r>
            <a:r>
              <a:rPr lang="en-US" altLang="ko-KR" dirty="0" err="1" smtClean="0"/>
              <a:t>ront_End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sz="half" idx="4294967295"/>
          </p:nvPr>
        </p:nvSpPr>
        <p:spPr>
          <a:xfrm>
            <a:off x="521207" y="5669188"/>
            <a:ext cx="5431394" cy="342172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algn="ctr">
              <a:spcAft>
                <a:spcPts val="600"/>
              </a:spcAft>
            </a:pP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완성품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63867" y="1714036"/>
            <a:ext cx="6127669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 </a:t>
            </a: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프로토타입때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피드백 받았던 부분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4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잘못 검색했을 때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잘못 검색했다고 알려줬으면 좋겠다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</a:t>
            </a:r>
            <a:r>
              <a:rPr lang="ko-KR" altLang="en-US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기본설명탭에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있는 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‘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이럴 때 에러가 납니다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’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를 기준으로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이상한 검색하면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, </a:t>
            </a:r>
            <a:r>
              <a:rPr lang="ko-KR" altLang="en-US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검색값을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Error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로 바꾸는 작업함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 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82" t="10346" r="51396" b="6306"/>
          <a:stretch/>
        </p:blipFill>
        <p:spPr>
          <a:xfrm>
            <a:off x="521207" y="1553282"/>
            <a:ext cx="5842660" cy="42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5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 </a:t>
            </a:r>
            <a:r>
              <a:rPr lang="en-US" altLang="ko-KR" dirty="0" smtClean="0"/>
              <a:t>–Front-End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068" r="50871" b="6341"/>
          <a:stretch/>
        </p:blipFill>
        <p:spPr>
          <a:xfrm>
            <a:off x="521207" y="1666534"/>
            <a:ext cx="5510426" cy="4002653"/>
          </a:xfrm>
          <a:prstGeom prst="rect">
            <a:avLst/>
          </a:prstGeom>
        </p:spPr>
      </p:pic>
      <p:sp>
        <p:nvSpPr>
          <p:cNvPr id="9" name="내용 개체 틀 4"/>
          <p:cNvSpPr>
            <a:spLocks noGrp="1"/>
          </p:cNvSpPr>
          <p:nvPr>
            <p:ph sz="half" idx="4294967295"/>
          </p:nvPr>
        </p:nvSpPr>
        <p:spPr>
          <a:xfrm>
            <a:off x="521207" y="5669188"/>
            <a:ext cx="5431394" cy="342172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algn="ctr">
              <a:spcAft>
                <a:spcPts val="600"/>
              </a:spcAft>
            </a:pP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완성품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49485" y="1666534"/>
            <a:ext cx="612766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 </a:t>
            </a: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프로토타입때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피드백 받았던 부분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5.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카테고리가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많으니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,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지역과 같이 검색으로 해보는 것이 좋겠다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팀원과 </a:t>
            </a: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상의중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(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나중에 </a:t>
            </a: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고칠예정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)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9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 </a:t>
            </a:r>
            <a:r>
              <a:rPr lang="en-US" altLang="ko-KR" dirty="0" smtClean="0"/>
              <a:t>–Front-End</a:t>
            </a:r>
            <a:endParaRPr lang="ko-KR" altLang="en-US" dirty="0"/>
          </a:p>
        </p:txBody>
      </p:sp>
      <p:sp>
        <p:nvSpPr>
          <p:cNvPr id="8" name="내용 개체 틀 4"/>
          <p:cNvSpPr>
            <a:spLocks noGrp="1"/>
          </p:cNvSpPr>
          <p:nvPr>
            <p:ph sz="half" idx="4294967295"/>
          </p:nvPr>
        </p:nvSpPr>
        <p:spPr>
          <a:xfrm>
            <a:off x="2482819" y="5669188"/>
            <a:ext cx="1508167" cy="342172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algn="ctr">
              <a:spcAft>
                <a:spcPts val="600"/>
              </a:spcAft>
            </a:pPr>
            <a:r>
              <a:rPr lang="ko-KR" altLang="en-US" sz="25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프로토타입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9" name="내용 개체 틀 4"/>
          <p:cNvSpPr>
            <a:spLocks noGrp="1"/>
          </p:cNvSpPr>
          <p:nvPr>
            <p:ph sz="half" idx="4294967295"/>
          </p:nvPr>
        </p:nvSpPr>
        <p:spPr>
          <a:xfrm>
            <a:off x="7992298" y="5669188"/>
            <a:ext cx="1496293" cy="342172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algn="ctr">
              <a:spcAft>
                <a:spcPts val="600"/>
              </a:spcAft>
            </a:pP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완성품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439440" y="3063965"/>
            <a:ext cx="1104405" cy="629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1104" t="34358" r="81883" b="28701"/>
          <a:stretch/>
        </p:blipFill>
        <p:spPr>
          <a:xfrm>
            <a:off x="7992298" y="1911926"/>
            <a:ext cx="1496292" cy="3325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1493" t="34210" r="81104" b="26309"/>
          <a:stretch/>
        </p:blipFill>
        <p:spPr>
          <a:xfrm>
            <a:off x="2482820" y="1911927"/>
            <a:ext cx="1508167" cy="33250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494156" y="4054272"/>
            <a:ext cx="320105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쓸모 없는 페이지를 줄이고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가능한 </a:t>
            </a: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리팩토링을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함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18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영상</a:t>
            </a:r>
            <a:endParaRPr lang="ko-KR" altLang="en-US" dirty="0"/>
          </a:p>
        </p:txBody>
      </p:sp>
      <p:pic>
        <p:nvPicPr>
          <p:cNvPr id="4" name="bandicam 2020-06-09 17-08-45-089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6093" y="1425349"/>
            <a:ext cx="7953322" cy="4902928"/>
          </a:xfrm>
        </p:spPr>
      </p:pic>
    </p:spTree>
    <p:extLst>
      <p:ext uri="{BB962C8B-B14F-4D97-AF65-F5344CB8AC3E}">
        <p14:creationId xmlns:p14="http://schemas.microsoft.com/office/powerpoint/2010/main" val="128937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130680" y="2312949"/>
            <a:ext cx="6877119" cy="2006387"/>
          </a:xfrm>
        </p:spPr>
        <p:txBody>
          <a:bodyPr>
            <a:noAutofit/>
          </a:bodyPr>
          <a:lstStyle/>
          <a:p>
            <a:r>
              <a:rPr lang="en-US" altLang="ko-KR" sz="8000" b="1" dirty="0" smtClean="0"/>
              <a:t>Q &amp; A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63925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목차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29578" y="1548772"/>
            <a:ext cx="4321704" cy="441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rtl="0">
              <a:lnSpc>
                <a:spcPct val="170000"/>
              </a:lnSpc>
              <a:spcAft>
                <a:spcPts val="600"/>
              </a:spcAft>
              <a:buFont typeface="+mj-lt"/>
              <a:buAutoNum type="romanUcPeriod"/>
              <a:defRPr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배경 및 문제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85750" lvl="0" indent="-285750" rtl="0">
              <a:lnSpc>
                <a:spcPct val="170000"/>
              </a:lnSpc>
              <a:spcAft>
                <a:spcPts val="600"/>
              </a:spcAft>
              <a:buFont typeface="+mj-lt"/>
              <a:buAutoNum type="romanUcPeriod"/>
              <a:defRPr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목표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85750" lvl="0" indent="-285750" rtl="0">
              <a:lnSpc>
                <a:spcPct val="170000"/>
              </a:lnSpc>
              <a:spcAft>
                <a:spcPts val="600"/>
              </a:spcAft>
              <a:buFont typeface="+mj-lt"/>
              <a:buAutoNum type="romanUcPeriod"/>
              <a:defRPr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Front-end &amp; Back-end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목표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85750" lvl="0" indent="-285750" rtl="0">
              <a:lnSpc>
                <a:spcPct val="170000"/>
              </a:lnSpc>
              <a:spcAft>
                <a:spcPts val="600"/>
              </a:spcAft>
              <a:buFont typeface="+mj-lt"/>
              <a:buAutoNum type="romanUcPeriod"/>
              <a:defRPr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개발내용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85750" lvl="0" indent="-285750" rtl="0">
              <a:lnSpc>
                <a:spcPct val="170000"/>
              </a:lnSpc>
              <a:spcAft>
                <a:spcPts val="600"/>
              </a:spcAft>
              <a:buFont typeface="+mj-lt"/>
              <a:buAutoNum type="romanUcPeriod"/>
              <a:defRPr/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테스트영상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85750" lvl="0" indent="-285750" rtl="0">
              <a:lnSpc>
                <a:spcPct val="170000"/>
              </a:lnSpc>
              <a:spcAft>
                <a:spcPts val="600"/>
              </a:spcAft>
              <a:buFont typeface="+mj-lt"/>
              <a:buAutoNum type="romanUcPeriod"/>
              <a:defRPr/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85750" lvl="0" indent="-285750" rtl="0">
              <a:lnSpc>
                <a:spcPct val="170000"/>
              </a:lnSpc>
              <a:spcAft>
                <a:spcPts val="600"/>
              </a:spcAft>
              <a:buFont typeface="+mj-lt"/>
              <a:buAutoNum type="romanUcPeriod"/>
              <a:defRPr/>
            </a:pP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63" y="1455126"/>
            <a:ext cx="6337300" cy="4229100"/>
          </a:xfrm>
          <a:prstGeom prst="rect">
            <a:avLst/>
          </a:prstGeom>
          <a:effectLst>
            <a:softEdge rad="381000"/>
          </a:effectLst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배경 및 문제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21207" y="1424075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6" name="내용 개체 틀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배경</a:t>
            </a:r>
            <a:endParaRPr lang="en-US" altLang="ko-KR" sz="10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주거의 다양화</a:t>
            </a:r>
            <a:endParaRPr lang="en-US" altLang="ko-KR" sz="22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NIMBY</a:t>
            </a:r>
            <a:r>
              <a:rPr lang="ko-KR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와 </a:t>
            </a:r>
            <a:r>
              <a:rPr lang="en-US" altLang="ko-KR" sz="2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PIMFY</a:t>
            </a:r>
            <a:r>
              <a:rPr lang="ko-KR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의 </a:t>
            </a:r>
            <a:r>
              <a:rPr lang="en-US" altLang="ko-KR" sz="2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사회적 문제</a:t>
            </a:r>
            <a:endParaRPr lang="en-US" altLang="ko-KR" sz="22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685800" lvl="1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NIMBY-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공공의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이익은 되지만 자신이 속한 지역에는 이익이 되지 않는 일을 반대하는 이기적인 행동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685800" lvl="1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PIMFY-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수익성이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있는 사업을 내 지방에 유치하겠다는 이기적인 행동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ko-KR" altLang="en-US" sz="1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31454" y="1431010"/>
            <a:ext cx="5616305" cy="7340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500" dirty="0" smtClean="0"/>
              <a:t>문제</a:t>
            </a:r>
            <a:endParaRPr lang="en-US" altLang="ko-KR" sz="2500" dirty="0" smtClean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현 부동산 앱의 정보 부족</a:t>
            </a:r>
            <a:endParaRPr lang="en-US" altLang="ko-KR" sz="22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ko-KR" sz="1400" dirty="0"/>
              <a:t>다방</a:t>
            </a:r>
            <a:r>
              <a:rPr lang="en-US" altLang="ko-KR" sz="1400" dirty="0"/>
              <a:t>(</a:t>
            </a:r>
            <a:r>
              <a:rPr lang="ko-KR" altLang="ko-KR" sz="1400" dirty="0"/>
              <a:t>검색 일자 </a:t>
            </a:r>
            <a:r>
              <a:rPr lang="en-US" altLang="ko-KR" sz="1400" dirty="0"/>
              <a:t>2020.03.30)</a:t>
            </a:r>
            <a:r>
              <a:rPr lang="ko-KR" altLang="ko-KR" sz="1400" dirty="0"/>
              <a:t>은 방 종류</a:t>
            </a:r>
            <a:r>
              <a:rPr lang="en-US" altLang="ko-KR" sz="1400" dirty="0"/>
              <a:t>, </a:t>
            </a:r>
            <a:r>
              <a:rPr lang="ko-KR" altLang="ko-KR" sz="1400" dirty="0"/>
              <a:t>집세</a:t>
            </a:r>
            <a:r>
              <a:rPr lang="en-US" altLang="ko-KR" sz="1400" dirty="0"/>
              <a:t>, </a:t>
            </a:r>
            <a:r>
              <a:rPr lang="ko-KR" altLang="ko-KR" sz="1400" dirty="0"/>
              <a:t>관리비</a:t>
            </a:r>
            <a:r>
              <a:rPr lang="en-US" altLang="ko-KR" sz="1400" dirty="0"/>
              <a:t>, </a:t>
            </a:r>
            <a:r>
              <a:rPr lang="ko-KR" altLang="ko-KR" sz="1400" dirty="0"/>
              <a:t>방 크기</a:t>
            </a:r>
            <a:r>
              <a:rPr lang="en-US" altLang="ko-KR" sz="1400" dirty="0"/>
              <a:t>, </a:t>
            </a:r>
            <a:r>
              <a:rPr lang="ko-KR" altLang="ko-KR" sz="1400" dirty="0"/>
              <a:t>주차 대수 등 집에 대한 유익한 정보만 필터로 </a:t>
            </a:r>
            <a:r>
              <a:rPr lang="ko-KR" altLang="en-US" sz="1400" dirty="0" smtClean="0"/>
              <a:t>제공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웹사이트 및 지도 앱에서는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특정 단일 정보 및 카테고리에 대한 정보만을 </a:t>
            </a:r>
            <a:r>
              <a:rPr lang="ko-KR" alt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제공</a:t>
            </a:r>
            <a:endParaRPr lang="en-US" altLang="ko-KR" sz="22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Front-end &amp; Back-end </a:t>
            </a:r>
            <a:r>
              <a:rPr lang="ko-KR" altLang="en-US" dirty="0" smtClean="0">
                <a:cs typeface="Segoe UI Light" panose="020B0502040204020203" pitchFamily="34" charset="0"/>
              </a:rPr>
              <a:t>목표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27" name="제목 5"/>
          <p:cNvSpPr txBox="1">
            <a:spLocks/>
          </p:cNvSpPr>
          <p:nvPr/>
        </p:nvSpPr>
        <p:spPr>
          <a:xfrm>
            <a:off x="7398327" y="1288442"/>
            <a:ext cx="4091832" cy="512439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cs typeface="Segoe UI Light" panose="020B0502040204020203" pitchFamily="34" charset="0"/>
              </a:rPr>
              <a:t> </a:t>
            </a:r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7" name="내용 개체 틀 4"/>
          <p:cNvSpPr>
            <a:spLocks noGrp="1"/>
          </p:cNvSpPr>
          <p:nvPr>
            <p:ph sz="half" idx="4294967295"/>
          </p:nvPr>
        </p:nvSpPr>
        <p:spPr>
          <a:xfrm>
            <a:off x="6387673" y="1607594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sz="3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Front-end </a:t>
            </a:r>
            <a:r>
              <a:rPr lang="ko-KR" altLang="en-US" sz="3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목표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피드백  반영하기</a:t>
            </a:r>
            <a:r>
              <a:rPr lang="en-US" altLang="ko-KR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최적화하기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9" name="내용 개체 틀 4"/>
          <p:cNvSpPr>
            <a:spLocks noGrp="1"/>
          </p:cNvSpPr>
          <p:nvPr>
            <p:ph sz="half" idx="4294967295"/>
          </p:nvPr>
        </p:nvSpPr>
        <p:spPr>
          <a:xfrm>
            <a:off x="893252" y="1607594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sz="3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Back-end </a:t>
            </a:r>
            <a:r>
              <a:rPr lang="ko-KR" altLang="en-US" sz="3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목표</a:t>
            </a:r>
            <a:endParaRPr lang="en-US" altLang="ko-KR" sz="30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인터넷 검색결과를 크롤링해서 </a:t>
            </a:r>
            <a:r>
              <a:rPr lang="en-US" altLang="ko-KR" sz="25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json</a:t>
            </a:r>
            <a:r>
              <a:rPr lang="en-US" altLang="ko-KR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형태의 </a:t>
            </a:r>
            <a:r>
              <a:rPr lang="en-US" altLang="ko-KR" sz="25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api</a:t>
            </a:r>
            <a:r>
              <a:rPr lang="en-US" altLang="ko-KR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만들기</a:t>
            </a: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ko-KR" altLang="en-US" sz="25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크롤링을</a:t>
            </a: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최적화 하여 결과를 </a:t>
            </a:r>
            <a:r>
              <a:rPr lang="en-US" altLang="ko-KR" sz="25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json</a:t>
            </a:r>
            <a:r>
              <a:rPr lang="en-US" altLang="ko-KR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en-US" altLang="ko-KR" sz="25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api</a:t>
            </a:r>
            <a:r>
              <a:rPr lang="en-US" altLang="ko-KR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만들기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21207" y="464098"/>
            <a:ext cx="6877119" cy="640080"/>
          </a:xfrm>
        </p:spPr>
        <p:txBody>
          <a:bodyPr rtlCol="0"/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개발내용 </a:t>
            </a:r>
            <a:r>
              <a:rPr lang="en-US" altLang="ko-KR" dirty="0" smtClean="0">
                <a:cs typeface="Segoe UI Light" panose="020B0502040204020203" pitchFamily="34" charset="0"/>
              </a:rPr>
              <a:t>–Back-end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27" name="제목 5"/>
          <p:cNvSpPr txBox="1">
            <a:spLocks/>
          </p:cNvSpPr>
          <p:nvPr/>
        </p:nvSpPr>
        <p:spPr>
          <a:xfrm>
            <a:off x="7398327" y="1288442"/>
            <a:ext cx="4091832" cy="512439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cs typeface="Segoe UI Light" panose="020B0502040204020203" pitchFamily="34" charset="0"/>
              </a:rPr>
              <a:t> </a:t>
            </a:r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7" name="내용 개체 틀 4"/>
          <p:cNvSpPr>
            <a:spLocks noGrp="1"/>
          </p:cNvSpPr>
          <p:nvPr>
            <p:ph sz="half" idx="4294967295"/>
          </p:nvPr>
        </p:nvSpPr>
        <p:spPr>
          <a:xfrm>
            <a:off x="5971675" y="1514820"/>
            <a:ext cx="551848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Aft>
                <a:spcPts val="600"/>
              </a:spcAft>
              <a:buFontTx/>
              <a:buChar char="-"/>
            </a:pP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altLang="ko-KR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Python</a:t>
            </a: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의 </a:t>
            </a:r>
            <a:r>
              <a:rPr lang="en-US" altLang="ko-KR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Selenium </a:t>
            </a: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모듈을 사용</a:t>
            </a: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US" altLang="ko-KR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Chrome Web Driver</a:t>
            </a: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를 이용하여 데이터 </a:t>
            </a:r>
            <a:r>
              <a:rPr lang="ko-KR" altLang="en-US" sz="25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크롤링</a:t>
            </a: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3" y="1288442"/>
            <a:ext cx="5137484" cy="26218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3" y="4094527"/>
            <a:ext cx="5137484" cy="231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21207" y="464098"/>
            <a:ext cx="6877119" cy="640080"/>
          </a:xfrm>
        </p:spPr>
        <p:txBody>
          <a:bodyPr rtlCol="0"/>
          <a:lstStyle/>
          <a:p>
            <a:r>
              <a:rPr lang="ko-KR" altLang="en-US" dirty="0" smtClean="0">
                <a:cs typeface="Segoe UI Light" panose="020B0502040204020203" pitchFamily="34" charset="0"/>
              </a:rPr>
              <a:t>개발내용</a:t>
            </a:r>
            <a:r>
              <a:rPr lang="en-US" altLang="ko-KR">
                <a:cs typeface="Segoe UI Light" panose="020B0502040204020203" pitchFamily="34" charset="0"/>
              </a:rPr>
              <a:t> </a:t>
            </a:r>
            <a:r>
              <a:rPr lang="en-US" altLang="ko-KR" smtClean="0">
                <a:cs typeface="Segoe UI Light" panose="020B0502040204020203" pitchFamily="34" charset="0"/>
              </a:rPr>
              <a:t>–Back-end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27" name="제목 5"/>
          <p:cNvSpPr txBox="1">
            <a:spLocks/>
          </p:cNvSpPr>
          <p:nvPr/>
        </p:nvSpPr>
        <p:spPr>
          <a:xfrm>
            <a:off x="7398327" y="1288442"/>
            <a:ext cx="4091832" cy="512439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>
                <a:cs typeface="Segoe UI Light" panose="020B0502040204020203" pitchFamily="34" charset="0"/>
              </a:rPr>
              <a:t> </a:t>
            </a:r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en-US" altLang="ko-KR" dirty="0">
              <a:cs typeface="Segoe UI Light" panose="020B0502040204020203" pitchFamily="34" charset="0"/>
            </a:endParaRPr>
          </a:p>
          <a:p>
            <a:endParaRPr lang="en-US" altLang="ko-KR" dirty="0" smtClean="0">
              <a:cs typeface="Segoe UI Light" panose="020B0502040204020203" pitchFamily="34" charset="0"/>
            </a:endParaRPr>
          </a:p>
          <a:p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7" name="내용 개체 틀 4"/>
          <p:cNvSpPr>
            <a:spLocks noGrp="1"/>
          </p:cNvSpPr>
          <p:nvPr>
            <p:ph sz="half" idx="4294967295"/>
          </p:nvPr>
        </p:nvSpPr>
        <p:spPr>
          <a:xfrm>
            <a:off x="6322728" y="1455194"/>
            <a:ext cx="5499048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Aft>
                <a:spcPts val="600"/>
              </a:spcAft>
              <a:buFontTx/>
              <a:buChar char="-"/>
            </a:pP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크롤링한 데이터는 </a:t>
            </a:r>
            <a:r>
              <a:rPr lang="en-US" altLang="ko-KR" sz="25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json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형식으로 저장</a:t>
            </a: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 </a:t>
            </a: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저장된 </a:t>
            </a:r>
            <a:r>
              <a:rPr lang="en-US" altLang="ko-KR" sz="25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json</a:t>
            </a:r>
            <a:r>
              <a:rPr lang="en-US" altLang="ko-KR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파일을 서버에 업로드</a:t>
            </a:r>
            <a:endParaRPr lang="en-US" altLang="ko-KR" sz="25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4" y="1270930"/>
            <a:ext cx="5517488" cy="25015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4" y="3974211"/>
            <a:ext cx="2666003" cy="24561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244" y="3956699"/>
            <a:ext cx="2673432" cy="24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7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 </a:t>
            </a:r>
            <a:r>
              <a:rPr lang="en-US" altLang="ko-KR" dirty="0" smtClean="0"/>
              <a:t>–Front-End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952602" y="1599009"/>
            <a:ext cx="6127669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 </a:t>
            </a: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프로토타입때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피드백 받았던 부분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보기 불편하다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안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이쁘다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어떻게 사용하는지 알려줬으면 좋겠다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잘못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검색했을 때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잘못 검색했다고 알려줬으면 좋겠다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5. 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카테고리가 많으니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, 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지역과 같이 검색으로 해보는 것이 좋겠다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599009"/>
            <a:ext cx="5340201" cy="4172400"/>
          </a:xfrm>
          <a:prstGeom prst="rect">
            <a:avLst/>
          </a:prstGeom>
        </p:spPr>
      </p:pic>
      <p:sp>
        <p:nvSpPr>
          <p:cNvPr id="8" name="내용 개체 틀 4"/>
          <p:cNvSpPr>
            <a:spLocks noGrp="1"/>
          </p:cNvSpPr>
          <p:nvPr>
            <p:ph sz="half" idx="4294967295"/>
          </p:nvPr>
        </p:nvSpPr>
        <p:spPr>
          <a:xfrm>
            <a:off x="521208" y="6011360"/>
            <a:ext cx="5431394" cy="342172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algn="ctr">
              <a:spcAft>
                <a:spcPts val="600"/>
              </a:spcAft>
            </a:pPr>
            <a:r>
              <a:rPr lang="ko-KR" altLang="en-US" sz="25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프로토타입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8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 </a:t>
            </a:r>
            <a:r>
              <a:rPr lang="en-US" altLang="ko-KR" dirty="0" smtClean="0"/>
              <a:t>–Front-End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" y="1599008"/>
            <a:ext cx="4382658" cy="34242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9068" r="50871" b="6341"/>
          <a:stretch/>
        </p:blipFill>
        <p:spPr>
          <a:xfrm>
            <a:off x="6321630" y="1599008"/>
            <a:ext cx="4714148" cy="3424254"/>
          </a:xfrm>
          <a:prstGeom prst="rect">
            <a:avLst/>
          </a:prstGeom>
        </p:spPr>
      </p:pic>
      <p:sp>
        <p:nvSpPr>
          <p:cNvPr id="8" name="내용 개체 틀 4"/>
          <p:cNvSpPr>
            <a:spLocks noGrp="1"/>
          </p:cNvSpPr>
          <p:nvPr>
            <p:ph sz="half" idx="4294967295"/>
          </p:nvPr>
        </p:nvSpPr>
        <p:spPr>
          <a:xfrm>
            <a:off x="521207" y="5669188"/>
            <a:ext cx="5431394" cy="342172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algn="ctr">
              <a:spcAft>
                <a:spcPts val="600"/>
              </a:spcAft>
            </a:pPr>
            <a:r>
              <a:rPr lang="ko-KR" altLang="en-US" sz="2500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프로토타입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9" name="내용 개체 틀 4"/>
          <p:cNvSpPr>
            <a:spLocks noGrp="1"/>
          </p:cNvSpPr>
          <p:nvPr>
            <p:ph sz="half" idx="4294967295"/>
          </p:nvPr>
        </p:nvSpPr>
        <p:spPr>
          <a:xfrm>
            <a:off x="6321630" y="5669188"/>
            <a:ext cx="5431394" cy="342172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algn="ctr">
              <a:spcAft>
                <a:spcPts val="600"/>
              </a:spcAft>
            </a:pP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완성품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047013" y="3087584"/>
            <a:ext cx="1104405" cy="629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66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개발내용 </a:t>
            </a:r>
            <a:r>
              <a:rPr lang="en-US" altLang="ko-KR" dirty="0" smtClean="0"/>
              <a:t>–Front-End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068" r="50871" b="6341"/>
          <a:stretch/>
        </p:blipFill>
        <p:spPr>
          <a:xfrm>
            <a:off x="521207" y="1666534"/>
            <a:ext cx="5510426" cy="4002653"/>
          </a:xfrm>
          <a:prstGeom prst="rect">
            <a:avLst/>
          </a:prstGeom>
        </p:spPr>
      </p:pic>
      <p:sp>
        <p:nvSpPr>
          <p:cNvPr id="9" name="내용 개체 틀 4"/>
          <p:cNvSpPr>
            <a:spLocks noGrp="1"/>
          </p:cNvSpPr>
          <p:nvPr>
            <p:ph sz="half" idx="4294967295"/>
          </p:nvPr>
        </p:nvSpPr>
        <p:spPr>
          <a:xfrm>
            <a:off x="521207" y="5669188"/>
            <a:ext cx="5431394" cy="342172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algn="ctr">
              <a:spcAft>
                <a:spcPts val="600"/>
              </a:spcAft>
            </a:pPr>
            <a:r>
              <a:rPr lang="ko-KR" altLang="en-US" sz="25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완성품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44487" y="1718024"/>
            <a:ext cx="6127669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 </a:t>
            </a: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프로토타입때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피드백 받았던 부분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보기 불편하다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안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이쁘다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-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최대한 깔끔하게 보이기 위해 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CSS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추가 작업함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l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6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47_TF10001108.potx" id="{3F4D466F-2E95-485C-97A8-7A840C6B88CE}" vid="{A086733F-FFD1-4E69-9A0E-40414DC78DC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0072C5-DDE0-4258-BA7A-4D4B80DFA632}">
  <ds:schemaRefs>
    <ds:schemaRef ds:uri="16c05727-aa75-4e4a-9b5f-8a80a1165891"/>
    <ds:schemaRef ds:uri="71af3243-3dd4-4a8d-8c0d-dd76da1f02a5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2016 시작</Template>
  <TotalTime>0</TotalTime>
  <Words>456</Words>
  <Application>Microsoft Office PowerPoint</Application>
  <PresentationFormat>와이드스크린</PresentationFormat>
  <Paragraphs>166</Paragraphs>
  <Slides>15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Segoe UI</vt:lpstr>
      <vt:lpstr>Segoe UI Light</vt:lpstr>
      <vt:lpstr>Wingdings</vt:lpstr>
      <vt:lpstr>WelcomeDoc</vt:lpstr>
      <vt:lpstr> 프렌차이즈 검색 사이트 개발</vt:lpstr>
      <vt:lpstr>목차</vt:lpstr>
      <vt:lpstr>배경 및 문제</vt:lpstr>
      <vt:lpstr>Front-end &amp; Back-end 목표</vt:lpstr>
      <vt:lpstr>개발내용 –Back-end</vt:lpstr>
      <vt:lpstr>개발내용 –Back-end</vt:lpstr>
      <vt:lpstr>개발내용 –Front-End</vt:lpstr>
      <vt:lpstr>개발내용 –Front-End</vt:lpstr>
      <vt:lpstr>개발내용 –Front-End</vt:lpstr>
      <vt:lpstr>개발내용 –Front-End</vt:lpstr>
      <vt:lpstr>개발내용 –Front_End</vt:lpstr>
      <vt:lpstr>개발내용 –Front-End</vt:lpstr>
      <vt:lpstr>개발내용 –Front-End</vt:lpstr>
      <vt:lpstr>테스트 영상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2020-05-13T07:11:44Z</dcterms:created>
  <dcterms:modified xsi:type="dcterms:W3CDTF">2020-06-09T08:23:10Z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